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301" r:id="rId2"/>
    <p:sldId id="265" r:id="rId3"/>
    <p:sldId id="638" r:id="rId4"/>
    <p:sldId id="586" r:id="rId5"/>
    <p:sldId id="632" r:id="rId6"/>
    <p:sldId id="610" r:id="rId7"/>
    <p:sldId id="634" r:id="rId8"/>
    <p:sldId id="633" r:id="rId9"/>
    <p:sldId id="636" r:id="rId10"/>
    <p:sldId id="637" r:id="rId11"/>
    <p:sldId id="635" r:id="rId12"/>
    <p:sldId id="611" r:id="rId13"/>
    <p:sldId id="639" r:id="rId14"/>
    <p:sldId id="640" r:id="rId15"/>
    <p:sldId id="641" r:id="rId16"/>
    <p:sldId id="642" r:id="rId17"/>
    <p:sldId id="644" r:id="rId18"/>
    <p:sldId id="643" r:id="rId19"/>
    <p:sldId id="645" r:id="rId20"/>
    <p:sldId id="612" r:id="rId21"/>
    <p:sldId id="646" r:id="rId22"/>
    <p:sldId id="647" r:id="rId23"/>
    <p:sldId id="648" r:id="rId24"/>
    <p:sldId id="649" r:id="rId25"/>
    <p:sldId id="650" r:id="rId26"/>
    <p:sldId id="651" r:id="rId27"/>
    <p:sldId id="652" r:id="rId28"/>
    <p:sldId id="653" r:id="rId29"/>
    <p:sldId id="614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Lato Light" panose="020F0302020204030203" pitchFamily="34" charset="0"/>
      <p:regular r:id="rId40"/>
      <p:bold r:id="rId41"/>
      <p:italic r:id="rId42"/>
      <p:boldItalic r:id="rId43"/>
    </p:embeddedFont>
    <p:embeddedFont>
      <p:font typeface="Roboto Slab" pitchFamily="2" charset="0"/>
      <p:regular r:id="rId44"/>
      <p:bold r:id="rId45"/>
    </p:embeddedFont>
  </p:embeddedFontLst>
  <p:custDataLst>
    <p:tags r:id="rId46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25"/>
    <p:restoredTop sz="96327"/>
  </p:normalViewPr>
  <p:slideViewPr>
    <p:cSldViewPr snapToGrid="0">
      <p:cViewPr varScale="1">
        <p:scale>
          <a:sx n="110" d="100"/>
          <a:sy n="110" d="100"/>
        </p:scale>
        <p:origin x="4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069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8978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335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599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8576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0580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15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362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3893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065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765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73237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867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1680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22043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8006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9077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9529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37608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683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974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765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872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035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09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2033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0315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009CB-04C5-0C83-DA15-186293EA3A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ED33E-9A2C-0869-F6B0-FF37A39F20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F7815-746F-3134-A371-FA2E40906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7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_Red">
  <p:cSld name="3_Title Only_Red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0" name="Google Shape;230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808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3" r:id="rId4"/>
    <p:sldLayoutId id="214748367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3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Advanced Multiple Linear Regression (MLR)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0443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Correcting Variable Types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07D03-0D49-EE5E-B2FB-21EC487637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838200" y="1511300"/>
            <a:ext cx="6900420" cy="27431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823D23-EF6C-4667-215F-B3BADBC73D4A}"/>
              </a:ext>
            </a:extLst>
          </p:cNvPr>
          <p:cNvSpPr/>
          <p:nvPr/>
        </p:nvSpPr>
        <p:spPr>
          <a:xfrm>
            <a:off x="6096000" y="2329959"/>
            <a:ext cx="1498169" cy="1741311"/>
          </a:xfrm>
          <a:prstGeom prst="rect">
            <a:avLst/>
          </a:prstGeom>
          <a:solidFill>
            <a:schemeClr val="tx1">
              <a:alpha val="2382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1460B6-97E0-751E-6DE9-45768B068B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298" y="4254499"/>
            <a:ext cx="10342531" cy="223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769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# of Levels in Categorical Variables</a:t>
            </a:r>
            <a:endParaRPr dirty="0"/>
          </a:p>
        </p:txBody>
      </p:sp>
      <p:sp>
        <p:nvSpPr>
          <p:cNvPr id="32" name="Google Shape;251;p1">
            <a:extLst>
              <a:ext uri="{FF2B5EF4-FFF2-40B4-BE49-F238E27FC236}">
                <a16:creationId xmlns:a16="http://schemas.microsoft.com/office/drawing/2014/main" id="{29BCE3BA-8CB0-3017-375A-8976069392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Levels of a qualitative factor are defined only by the categories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2050" name="Picture 2" descr="Frequency Table - Categorical Data">
            <a:extLst>
              <a:ext uri="{FF2B5EF4-FFF2-40B4-BE49-F238E27FC236}">
                <a16:creationId xmlns:a16="http://schemas.microsoft.com/office/drawing/2014/main" id="{E03E62F9-B8FB-9D11-24E5-EA571F265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40" b="13689"/>
          <a:stretch/>
        </p:blipFill>
        <p:spPr bwMode="auto">
          <a:xfrm>
            <a:off x="958526" y="2545597"/>
            <a:ext cx="1710207" cy="284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33DBD7B-A735-93DC-19A4-8B59F0F2E778}"/>
              </a:ext>
            </a:extLst>
          </p:cNvPr>
          <p:cNvSpPr/>
          <p:nvPr/>
        </p:nvSpPr>
        <p:spPr>
          <a:xfrm>
            <a:off x="3335538" y="3970926"/>
            <a:ext cx="22188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6 levels</a:t>
            </a:r>
            <a:endParaRPr lang="en-US" sz="2000" dirty="0"/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E9A11886-E518-5135-B9B0-24CCA038D39D}"/>
              </a:ext>
            </a:extLst>
          </p:cNvPr>
          <p:cNvSpPr/>
          <p:nvPr/>
        </p:nvSpPr>
        <p:spPr>
          <a:xfrm>
            <a:off x="2668733" y="3022168"/>
            <a:ext cx="666805" cy="237124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40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5936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# of Levels in Categorical Variables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FFE67-AED5-16D3-AF79-A6CD312A4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838200" y="1690688"/>
            <a:ext cx="6900420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3C1175-549C-551B-EC31-2B90D8C1CC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38"/>
          <a:stretch/>
        </p:blipFill>
        <p:spPr>
          <a:xfrm>
            <a:off x="962697" y="5615874"/>
            <a:ext cx="7389423" cy="567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293715-B2BE-E595-42C4-8E7FA3215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693" y="4599068"/>
            <a:ext cx="4260232" cy="62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91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Reference Level Categorical Variables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ACB10FDA-0FBE-3C76-2CCA-91AAFB503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 dummy-encoding the reference or base level is the level we want to compare other levels to.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By default most programming languages use the first (ordered) level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4098" name="Picture 2" descr="PROC FREQ cutting off value names at 5 characters, but only for new va... -  SAS Support Communities">
            <a:extLst>
              <a:ext uri="{FF2B5EF4-FFF2-40B4-BE49-F238E27FC236}">
                <a16:creationId xmlns:a16="http://schemas.microsoft.com/office/drawing/2014/main" id="{706F7B25-FF99-F7FA-6712-C2E8E939B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" t="23451" r="68005" b="51813"/>
          <a:stretch/>
        </p:blipFill>
        <p:spPr bwMode="auto">
          <a:xfrm>
            <a:off x="978569" y="3657599"/>
            <a:ext cx="2347987" cy="227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C3E49D-01C8-E84E-2852-9414477A5DEC}"/>
              </a:ext>
            </a:extLst>
          </p:cNvPr>
          <p:cNvSpPr/>
          <p:nvPr/>
        </p:nvSpPr>
        <p:spPr>
          <a:xfrm>
            <a:off x="978569" y="3657600"/>
            <a:ext cx="2347987" cy="465222"/>
          </a:xfrm>
          <a:prstGeom prst="rect">
            <a:avLst/>
          </a:prstGeom>
          <a:solidFill>
            <a:schemeClr val="tx1">
              <a:alpha val="2382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65D135-3AFB-3485-6446-38D6C2F27132}"/>
              </a:ext>
            </a:extLst>
          </p:cNvPr>
          <p:cNvSpPr/>
          <p:nvPr/>
        </p:nvSpPr>
        <p:spPr>
          <a:xfrm>
            <a:off x="3640338" y="3690156"/>
            <a:ext cx="48138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Default reference (base) level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3921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Changing a Reference Level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ACB10FDA-0FBE-3C76-2CCA-91AAFB503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change the reference level if needed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5" name="Picture 2" descr="PROC FREQ cutting off value names at 5 characters, but only for new va... -  SAS Support Communities">
            <a:extLst>
              <a:ext uri="{FF2B5EF4-FFF2-40B4-BE49-F238E27FC236}">
                <a16:creationId xmlns:a16="http://schemas.microsoft.com/office/drawing/2014/main" id="{5B2B82AB-0D88-FBA8-01E7-A0655515D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" t="23451" r="68005" b="51813"/>
          <a:stretch/>
        </p:blipFill>
        <p:spPr bwMode="auto">
          <a:xfrm>
            <a:off x="962527" y="3196388"/>
            <a:ext cx="2347987" cy="227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DBEC60-05F4-1E86-B733-F3824F43FACF}"/>
              </a:ext>
            </a:extLst>
          </p:cNvPr>
          <p:cNvSpPr/>
          <p:nvPr/>
        </p:nvSpPr>
        <p:spPr>
          <a:xfrm>
            <a:off x="962527" y="4102766"/>
            <a:ext cx="2347987" cy="465222"/>
          </a:xfrm>
          <a:prstGeom prst="rect">
            <a:avLst/>
          </a:prstGeom>
          <a:solidFill>
            <a:schemeClr val="tx1">
              <a:alpha val="2382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E3E024-E476-8065-ADA0-2AA5C6208551}"/>
              </a:ext>
            </a:extLst>
          </p:cNvPr>
          <p:cNvSpPr/>
          <p:nvPr/>
        </p:nvSpPr>
        <p:spPr>
          <a:xfrm>
            <a:off x="3689074" y="4102766"/>
            <a:ext cx="48138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New reference (base) level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6012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080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Changing a Reference Level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ACB10FDA-0FBE-3C76-2CCA-91AAFB503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change the reference level if needed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EFBD8-06BB-6169-A64C-AFEE602D4D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836"/>
          <a:stretch/>
        </p:blipFill>
        <p:spPr>
          <a:xfrm>
            <a:off x="971171" y="5570558"/>
            <a:ext cx="10185489" cy="2848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8FBBEC-BA00-A4D4-75C9-7C73EB887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10" t="25689" r="8266" b="14435"/>
          <a:stretch/>
        </p:blipFill>
        <p:spPr>
          <a:xfrm>
            <a:off x="790074" y="2566205"/>
            <a:ext cx="6900420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298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Encoding Categorical Variables</a:t>
            </a:r>
            <a:endParaRPr dirty="0"/>
          </a:p>
        </p:txBody>
      </p:sp>
      <p:pic>
        <p:nvPicPr>
          <p:cNvPr id="7170" name="Picture 2" descr="Categorical Features in XGBoost Without Manual Encoding | NVIDIA Technical  Blog">
            <a:extLst>
              <a:ext uri="{FF2B5EF4-FFF2-40B4-BE49-F238E27FC236}">
                <a16:creationId xmlns:a16="http://schemas.microsoft.com/office/drawing/2014/main" id="{CAABB349-19EE-0A96-7311-16767EE01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894" y="4203031"/>
            <a:ext cx="3750678" cy="2110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206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MLR with Categorical Predictors</a:t>
            </a:r>
            <a:endParaRPr dirty="0"/>
          </a:p>
        </p:txBody>
      </p:sp>
      <p:pic>
        <p:nvPicPr>
          <p:cNvPr id="3" name="Picture 2" descr="A picture containing umbrella&#10;&#10;Description automatically generated">
            <a:extLst>
              <a:ext uri="{FF2B5EF4-FFF2-40B4-BE49-F238E27FC236}">
                <a16:creationId xmlns:a16="http://schemas.microsoft.com/office/drawing/2014/main" id="{6A1659CF-4C7E-A298-892D-8A02D7A2C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352" y="4064000"/>
            <a:ext cx="2513761" cy="244548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Categorical Variable Encoding</a:t>
            </a:r>
            <a:endParaRPr dirty="0"/>
          </a:p>
        </p:txBody>
      </p:sp>
      <p:pic>
        <p:nvPicPr>
          <p:cNvPr id="2" name="Picture 2" descr="[y_1 \ y_2 \ \vdots \ y_n ]&#10; =&#10; [x_{11} &amp; x_{12} &amp;  ...  &amp; x_{1p} \ x_{21} &amp; x_{...&#10; ...beta_2 \ \vdots \ \beta_p ]&#10; +&#10; [\epsilon_1 \ \epsilon_2 \ \vdots \ \epsilon_n ]">
            <a:extLst>
              <a:ext uri="{FF2B5EF4-FFF2-40B4-BE49-F238E27FC236}">
                <a16:creationId xmlns:a16="http://schemas.microsoft.com/office/drawing/2014/main" id="{8E32C350-9CAC-50D9-A376-3224F8F75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9" y="2261825"/>
            <a:ext cx="7549985" cy="28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F3037093-2205-B82C-25EA-508ABE24A8A3}"/>
              </a:ext>
            </a:extLst>
          </p:cNvPr>
          <p:cNvSpPr/>
          <p:nvPr/>
        </p:nvSpPr>
        <p:spPr>
          <a:xfrm rot="5400000">
            <a:off x="3971634" y="3457555"/>
            <a:ext cx="513434" cy="3268639"/>
          </a:xfrm>
          <a:prstGeom prst="rightBrace">
            <a:avLst/>
          </a:prstGeom>
          <a:noFill/>
          <a:ln w="25400" cap="flat" cmpd="sng" algn="ctr">
            <a:solidFill>
              <a:srgbClr val="00697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697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FB9EDC-FC4E-1A1B-0EB2-B9EB80CA3649}"/>
              </a:ext>
            </a:extLst>
          </p:cNvPr>
          <p:cNvSpPr txBox="1"/>
          <p:nvPr/>
        </p:nvSpPr>
        <p:spPr>
          <a:xfrm>
            <a:off x="2048122" y="5422816"/>
            <a:ext cx="452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Model matrix needs to be completely numeric</a:t>
            </a:r>
          </a:p>
        </p:txBody>
      </p:sp>
      <p:sp>
        <p:nvSpPr>
          <p:cNvPr id="11" name="Google Shape;251;p1">
            <a:extLst>
              <a:ext uri="{FF2B5EF4-FFF2-40B4-BE49-F238E27FC236}">
                <a16:creationId xmlns:a16="http://schemas.microsoft.com/office/drawing/2014/main" id="{33284767-AD0E-D06B-CB76-CC7FC08E9C70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Every categorical variable has to be encoded numerically</a:t>
            </a:r>
          </a:p>
        </p:txBody>
      </p:sp>
    </p:spTree>
    <p:extLst>
      <p:ext uri="{BB962C8B-B14F-4D97-AF65-F5344CB8AC3E}">
        <p14:creationId xmlns:p14="http://schemas.microsoft.com/office/powerpoint/2010/main" val="193147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We can encode most types of data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BC5B0D-2EFD-4A5F-073E-49B17E899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2050"/>
            <a:ext cx="6974977" cy="46913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C51B1A-CAA3-E729-A978-8559FC892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993" y="1609297"/>
            <a:ext cx="3896201" cy="16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63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We can encode most types of data</a:t>
            </a:r>
            <a:endParaRPr dirty="0"/>
          </a:p>
        </p:txBody>
      </p:sp>
      <p:pic>
        <p:nvPicPr>
          <p:cNvPr id="2" name="Picture 2" descr="7 Spam Email Examples That Will Make You LOL | EZComputer Solutions">
            <a:extLst>
              <a:ext uri="{FF2B5EF4-FFF2-40B4-BE49-F238E27FC236}">
                <a16:creationId xmlns:a16="http://schemas.microsoft.com/office/drawing/2014/main" id="{BC5CCDAF-407D-D387-D707-D6E876D7C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32" y="1690688"/>
            <a:ext cx="6841396" cy="32021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tx2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54218B-04E5-82D5-46EC-6899C7B5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3" y="5391749"/>
            <a:ext cx="6569638" cy="38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21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Encoding Categorical Variables 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D0A26542-EA25-69B9-0081-8CE7D2C158F1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One-hot encoding creates 1 dummy variable per level</a:t>
            </a:r>
          </a:p>
        </p:txBody>
      </p:sp>
      <p:pic>
        <p:nvPicPr>
          <p:cNvPr id="7" name="Picture 2" descr="[y_1 \ y_2 \ \vdots \ y_n ]&#10; =&#10; [x_{11} &amp; x_{12} &amp;  ...  &amp; x_{1p} \ x_{21} &amp; x_{...&#10; ...beta_2 \ \vdots \ \beta_p ]&#10; +&#10; [\epsilon_1 \ \epsilon_2 \ \vdots \ \epsilon_n ]">
            <a:extLst>
              <a:ext uri="{FF2B5EF4-FFF2-40B4-BE49-F238E27FC236}">
                <a16:creationId xmlns:a16="http://schemas.microsoft.com/office/drawing/2014/main" id="{68795617-86CB-5902-5058-6716453AB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8" r="32515" b="10863"/>
          <a:stretch/>
        </p:blipFill>
        <p:spPr bwMode="auto">
          <a:xfrm>
            <a:off x="838200" y="2060018"/>
            <a:ext cx="3227696" cy="225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2B7A83-25FB-79B8-8982-4F16289DDC3C}"/>
              </a:ext>
            </a:extLst>
          </p:cNvPr>
          <p:cNvSpPr/>
          <p:nvPr/>
        </p:nvSpPr>
        <p:spPr>
          <a:xfrm>
            <a:off x="1869624" y="2567196"/>
            <a:ext cx="566382" cy="1728661"/>
          </a:xfrm>
          <a:prstGeom prst="rect">
            <a:avLst/>
          </a:prstGeom>
          <a:solidFill>
            <a:srgbClr val="006971">
              <a:alpha val="31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2" descr="How to Use Pandas Get Dummies in Python - Sharp Sight">
            <a:extLst>
              <a:ext uri="{FF2B5EF4-FFF2-40B4-BE49-F238E27FC236}">
                <a16:creationId xmlns:a16="http://schemas.microsoft.com/office/drawing/2014/main" id="{3B92CC8A-888D-AA81-094D-F20A0EF69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9" b="4297"/>
          <a:stretch/>
        </p:blipFill>
        <p:spPr bwMode="auto">
          <a:xfrm>
            <a:off x="4065896" y="2567196"/>
            <a:ext cx="7110477" cy="2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16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Encoding Categorical Variables 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D0A26542-EA25-69B9-0081-8CE7D2C158F1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Dummy encoding creates (# levels – 1) dummy variables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reference level is left out</a:t>
            </a:r>
          </a:p>
        </p:txBody>
      </p:sp>
      <p:pic>
        <p:nvPicPr>
          <p:cNvPr id="7" name="Picture 2" descr="[y_1 \ y_2 \ \vdots \ y_n ]&#10; =&#10; [x_{11} &amp; x_{12} &amp;  ...  &amp; x_{1p} \ x_{21} &amp; x_{...&#10; ...beta_2 \ \vdots \ \beta_p ]&#10; +&#10; [\epsilon_1 \ \epsilon_2 \ \vdots \ \epsilon_n ]">
            <a:extLst>
              <a:ext uri="{FF2B5EF4-FFF2-40B4-BE49-F238E27FC236}">
                <a16:creationId xmlns:a16="http://schemas.microsoft.com/office/drawing/2014/main" id="{68795617-86CB-5902-5058-6716453AB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8" r="32515" b="10863"/>
          <a:stretch/>
        </p:blipFill>
        <p:spPr bwMode="auto">
          <a:xfrm>
            <a:off x="838200" y="2303059"/>
            <a:ext cx="3227696" cy="225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2B7A83-25FB-79B8-8982-4F16289DDC3C}"/>
              </a:ext>
            </a:extLst>
          </p:cNvPr>
          <p:cNvSpPr/>
          <p:nvPr/>
        </p:nvSpPr>
        <p:spPr>
          <a:xfrm>
            <a:off x="1869624" y="2810237"/>
            <a:ext cx="566382" cy="1728661"/>
          </a:xfrm>
          <a:prstGeom prst="rect">
            <a:avLst/>
          </a:prstGeom>
          <a:solidFill>
            <a:srgbClr val="006971">
              <a:alpha val="31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2" descr="How to Use Pandas Get Dummies in Python - Sharp Sight">
            <a:extLst>
              <a:ext uri="{FF2B5EF4-FFF2-40B4-BE49-F238E27FC236}">
                <a16:creationId xmlns:a16="http://schemas.microsoft.com/office/drawing/2014/main" id="{3B92CC8A-888D-AA81-094D-F20A0EF69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" t="24349" r="71449" b="4297"/>
          <a:stretch/>
        </p:blipFill>
        <p:spPr bwMode="auto">
          <a:xfrm>
            <a:off x="4523873" y="2810237"/>
            <a:ext cx="1572127" cy="2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ow to Use Pandas Get Dummies in Python - Sharp Sight">
            <a:extLst>
              <a:ext uri="{FF2B5EF4-FFF2-40B4-BE49-F238E27FC236}">
                <a16:creationId xmlns:a16="http://schemas.microsoft.com/office/drawing/2014/main" id="{16B390DB-6E12-945A-A61D-47BCA4C23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7" t="26481" r="29583" b="2165"/>
          <a:stretch/>
        </p:blipFill>
        <p:spPr bwMode="auto">
          <a:xfrm>
            <a:off x="6646726" y="2906239"/>
            <a:ext cx="1572127" cy="2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172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Encoding Categorical Variables </a:t>
            </a:r>
            <a:endParaRPr dirty="0"/>
          </a:p>
        </p:txBody>
      </p:sp>
      <p:pic>
        <p:nvPicPr>
          <p:cNvPr id="7" name="Picture 2" descr="[y_1 \ y_2 \ \vdots \ y_n ]&#10; =&#10; [x_{11} &amp; x_{12} &amp;  ...  &amp; x_{1p} \ x_{21} &amp; x_{...&#10; ...beta_2 \ \vdots \ \beta_p ]&#10; +&#10; [\epsilon_1 \ \epsilon_2 \ \vdots \ \epsilon_n ]">
            <a:extLst>
              <a:ext uri="{FF2B5EF4-FFF2-40B4-BE49-F238E27FC236}">
                <a16:creationId xmlns:a16="http://schemas.microsoft.com/office/drawing/2014/main" id="{68795617-86CB-5902-5058-6716453AB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8" r="32515" b="10863"/>
          <a:stretch/>
        </p:blipFill>
        <p:spPr bwMode="auto">
          <a:xfrm>
            <a:off x="838200" y="2446449"/>
            <a:ext cx="3227696" cy="225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2B7A83-25FB-79B8-8982-4F16289DDC3C}"/>
              </a:ext>
            </a:extLst>
          </p:cNvPr>
          <p:cNvSpPr/>
          <p:nvPr/>
        </p:nvSpPr>
        <p:spPr>
          <a:xfrm>
            <a:off x="1869624" y="2953627"/>
            <a:ext cx="566382" cy="1728661"/>
          </a:xfrm>
          <a:prstGeom prst="rect">
            <a:avLst/>
          </a:prstGeom>
          <a:solidFill>
            <a:srgbClr val="006971">
              <a:alpha val="31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2" descr="How to Use Pandas Get Dummies in Python - Sharp Sight">
            <a:extLst>
              <a:ext uri="{FF2B5EF4-FFF2-40B4-BE49-F238E27FC236}">
                <a16:creationId xmlns:a16="http://schemas.microsoft.com/office/drawing/2014/main" id="{3B92CC8A-888D-AA81-094D-F20A0EF69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" t="24349" r="71449" b="4297"/>
          <a:stretch/>
        </p:blipFill>
        <p:spPr bwMode="auto">
          <a:xfrm>
            <a:off x="4523873" y="2953627"/>
            <a:ext cx="1572127" cy="2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ow to Use Pandas Get Dummies in Python - Sharp Sight">
            <a:extLst>
              <a:ext uri="{FF2B5EF4-FFF2-40B4-BE49-F238E27FC236}">
                <a16:creationId xmlns:a16="http://schemas.microsoft.com/office/drawing/2014/main" id="{16B390DB-6E12-945A-A61D-47BCA4C23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65" t="24367" r="9431" b="1609"/>
          <a:stretch/>
        </p:blipFill>
        <p:spPr bwMode="auto">
          <a:xfrm>
            <a:off x="6801853" y="2953627"/>
            <a:ext cx="1443790" cy="266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B80766A2-CEA7-4E67-ABF1-B8192B007C6C}"/>
              </a:ext>
            </a:extLst>
          </p:cNvPr>
          <p:cNvSpPr txBox="1">
            <a:spLocks/>
          </p:cNvSpPr>
          <p:nvPr/>
        </p:nvSpPr>
        <p:spPr>
          <a:xfrm>
            <a:off x="807466" y="1628064"/>
            <a:ext cx="11075633" cy="939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Dummy encoding creates (# levels – 1) dummy variables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reference level is left out</a:t>
            </a:r>
          </a:p>
        </p:txBody>
      </p:sp>
    </p:spTree>
    <p:extLst>
      <p:ext uri="{BB962C8B-B14F-4D97-AF65-F5344CB8AC3E}">
        <p14:creationId xmlns:p14="http://schemas.microsoft.com/office/powerpoint/2010/main" val="2869658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Dummy-Encoding</a:t>
            </a:r>
            <a:endParaRPr dirty="0"/>
          </a:p>
        </p:txBody>
      </p:sp>
      <p:pic>
        <p:nvPicPr>
          <p:cNvPr id="3" name="Picture 5" descr="eq_04_p214a">
            <a:extLst>
              <a:ext uri="{FF2B5EF4-FFF2-40B4-BE49-F238E27FC236}">
                <a16:creationId xmlns:a16="http://schemas.microsoft.com/office/drawing/2014/main" id="{272C0590-BF10-809D-AD84-FC890B0EF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869363" cy="405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534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Dummy-Encoding</a:t>
            </a:r>
            <a:endParaRPr dirty="0"/>
          </a:p>
        </p:txBody>
      </p:sp>
      <p:pic>
        <p:nvPicPr>
          <p:cNvPr id="2" name="Picture 2" descr="How to Create Dummy Variables in Excel (Step-by-Step)">
            <a:extLst>
              <a:ext uri="{FF2B5EF4-FFF2-40B4-BE49-F238E27FC236}">
                <a16:creationId xmlns:a16="http://schemas.microsoft.com/office/drawing/2014/main" id="{B83395CF-228D-3A57-15A7-F576308E5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8"/>
          <a:stretch/>
        </p:blipFill>
        <p:spPr bwMode="auto">
          <a:xfrm>
            <a:off x="838200" y="1541369"/>
            <a:ext cx="9144000" cy="377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q_04_p214b">
            <a:extLst>
              <a:ext uri="{FF2B5EF4-FFF2-40B4-BE49-F238E27FC236}">
                <a16:creationId xmlns:a16="http://schemas.microsoft.com/office/drawing/2014/main" id="{1ABFB913-8240-1D00-0E99-F0617C275A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" t="19991" r="6696" b="44654"/>
          <a:stretch/>
        </p:blipFill>
        <p:spPr bwMode="auto">
          <a:xfrm>
            <a:off x="4459704" y="5316630"/>
            <a:ext cx="6571433" cy="127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411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Dummy-Encoding</a:t>
            </a:r>
            <a:endParaRPr dirty="0"/>
          </a:p>
        </p:txBody>
      </p:sp>
      <p:pic>
        <p:nvPicPr>
          <p:cNvPr id="3" name="Picture 2" descr="eq_04_p214b">
            <a:extLst>
              <a:ext uri="{FF2B5EF4-FFF2-40B4-BE49-F238E27FC236}">
                <a16:creationId xmlns:a16="http://schemas.microsoft.com/office/drawing/2014/main" id="{73679261-3ED7-3A66-E4A2-6F0F11A05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07389"/>
            <a:ext cx="8869363" cy="445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498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263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Variable Types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01EBF8BF-E040-659B-5010-590F9E286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Quantitative (Numeric) Predictors: </a:t>
            </a:r>
            <a:r>
              <a:rPr lang="en-US" dirty="0"/>
              <a:t>assume numerical values corresponding to points on a line.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Qualitative (Categorical or Factor) Predictors: </a:t>
            </a:r>
            <a:r>
              <a:rPr lang="en-US" dirty="0"/>
              <a:t>have categories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1026" name="Picture 2" descr="Variables and Types of Variables. A brief and didactic article about… | by  Kapil Pant | Medium">
            <a:extLst>
              <a:ext uri="{FF2B5EF4-FFF2-40B4-BE49-F238E27FC236}">
                <a16:creationId xmlns:a16="http://schemas.microsoft.com/office/drawing/2014/main" id="{9EA8B108-3859-04F0-F729-9D86CD60B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0" t="5650" r="17484" b="6610"/>
          <a:stretch/>
        </p:blipFill>
        <p:spPr bwMode="auto">
          <a:xfrm>
            <a:off x="1084881" y="3114205"/>
            <a:ext cx="4541005" cy="347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476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Variable Types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01EBF8BF-E040-659B-5010-590F9E286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dirty="0"/>
              <a:t>We may need to correct types on real data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B8849-AF0C-603D-B258-2738A1FD0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824024" y="2758699"/>
            <a:ext cx="9076385" cy="36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57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Variable Types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B8849-AF0C-603D-B258-2738A1FD0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838200" y="1422399"/>
            <a:ext cx="6900420" cy="2743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D01778-51F9-D5D4-B5DF-6A098059E0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578" y="4227003"/>
            <a:ext cx="8015111" cy="198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1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Correcting Variable Types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8347979-A32A-C688-2F86-C028853A8D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Changing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categorical</a:t>
            </a:r>
            <a:r>
              <a:rPr lang="en-US" dirty="0"/>
              <a:t> variables to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numeric</a:t>
            </a:r>
            <a:r>
              <a:rPr lang="en-US" dirty="0"/>
              <a:t> 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07D03-0D49-EE5E-B2FB-21EC487637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759177" y="2569254"/>
            <a:ext cx="6900420" cy="27431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823D23-EF6C-4667-215F-B3BADBC73D4A}"/>
              </a:ext>
            </a:extLst>
          </p:cNvPr>
          <p:cNvSpPr/>
          <p:nvPr/>
        </p:nvSpPr>
        <p:spPr>
          <a:xfrm>
            <a:off x="3138311" y="3383844"/>
            <a:ext cx="1082365" cy="1741311"/>
          </a:xfrm>
          <a:prstGeom prst="rect">
            <a:avLst/>
          </a:prstGeom>
          <a:solidFill>
            <a:schemeClr val="tx1">
              <a:alpha val="2382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74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43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Correcting Variable Types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07D03-0D49-EE5E-B2FB-21EC487637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838200" y="1511300"/>
            <a:ext cx="6900420" cy="27431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823D23-EF6C-4667-215F-B3BADBC73D4A}"/>
              </a:ext>
            </a:extLst>
          </p:cNvPr>
          <p:cNvSpPr/>
          <p:nvPr/>
        </p:nvSpPr>
        <p:spPr>
          <a:xfrm>
            <a:off x="3237041" y="2329959"/>
            <a:ext cx="1082365" cy="1741311"/>
          </a:xfrm>
          <a:prstGeom prst="rect">
            <a:avLst/>
          </a:prstGeom>
          <a:solidFill>
            <a:schemeClr val="tx1">
              <a:alpha val="2382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C7F6F3-C2E3-5F46-7165-7ABB6E7E8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758" y="4253668"/>
            <a:ext cx="8465512" cy="229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82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Correcting Variable Types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8347979-A32A-C688-2F86-C028853A8D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Changing numeric variables to categorical 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07D03-0D49-EE5E-B2FB-21EC487637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759177" y="2569254"/>
            <a:ext cx="6900420" cy="27431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823D23-EF6C-4667-215F-B3BADBC73D4A}"/>
              </a:ext>
            </a:extLst>
          </p:cNvPr>
          <p:cNvSpPr/>
          <p:nvPr/>
        </p:nvSpPr>
        <p:spPr>
          <a:xfrm>
            <a:off x="5997844" y="3413502"/>
            <a:ext cx="1565329" cy="1741311"/>
          </a:xfrm>
          <a:prstGeom prst="rect">
            <a:avLst/>
          </a:prstGeom>
          <a:solidFill>
            <a:schemeClr val="tx1">
              <a:alpha val="2382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66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56cd3f0f-858e-4423-8353-19ed97b6960e"/>
  <p:tag name="SLIDO_EVENT_SECTION_UUID" val="f2d8d0e3-684d-42d5-a0fa-fc04bbfd441a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13157</TotalTime>
  <Words>436</Words>
  <Application>Microsoft Office PowerPoint</Application>
  <PresentationFormat>Widescreen</PresentationFormat>
  <Paragraphs>64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Roboto Slab</vt:lpstr>
      <vt:lpstr>Lato Light</vt:lpstr>
      <vt:lpstr>Wingdings</vt:lpstr>
      <vt:lpstr>Calibri</vt:lpstr>
      <vt:lpstr>Lato</vt:lpstr>
      <vt:lpstr>Office Theme</vt:lpstr>
      <vt:lpstr>Module 3</vt:lpstr>
      <vt:lpstr>MLR with Categorical Predictors</vt:lpstr>
      <vt:lpstr>Variable Types</vt:lpstr>
      <vt:lpstr>Variable Types</vt:lpstr>
      <vt:lpstr>Variable Types</vt:lpstr>
      <vt:lpstr>Correcting Variable Types</vt:lpstr>
      <vt:lpstr>Practice</vt:lpstr>
      <vt:lpstr>Correcting Variable Types</vt:lpstr>
      <vt:lpstr>Correcting Variable Types</vt:lpstr>
      <vt:lpstr>Practice</vt:lpstr>
      <vt:lpstr>Correcting Variable Types</vt:lpstr>
      <vt:lpstr># of Levels in Categorical Variables</vt:lpstr>
      <vt:lpstr>Practice</vt:lpstr>
      <vt:lpstr># of Levels in Categorical Variables</vt:lpstr>
      <vt:lpstr>Reference Level Categorical Variables</vt:lpstr>
      <vt:lpstr>Changing a Reference Level</vt:lpstr>
      <vt:lpstr>Practice</vt:lpstr>
      <vt:lpstr>Changing a Reference Level</vt:lpstr>
      <vt:lpstr>Encoding Categorical Variables</vt:lpstr>
      <vt:lpstr>Categorical Variable Encoding</vt:lpstr>
      <vt:lpstr>We can encode most types of data</vt:lpstr>
      <vt:lpstr>We can encode most types of data</vt:lpstr>
      <vt:lpstr>Encoding Categorical Variables </vt:lpstr>
      <vt:lpstr>Encoding Categorical Variables </vt:lpstr>
      <vt:lpstr>Encoding Categorical Variables </vt:lpstr>
      <vt:lpstr>Dummy-Encoding</vt:lpstr>
      <vt:lpstr>Dummy-Encoding</vt:lpstr>
      <vt:lpstr>Dummy-Encoding</vt:lpstr>
      <vt:lpstr>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 Dr.</cp:lastModifiedBy>
  <cp:revision>223</cp:revision>
  <dcterms:modified xsi:type="dcterms:W3CDTF">2024-03-06T19:23:57Z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1.5.3.3511</vt:lpwstr>
  </property>
</Properties>
</file>